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71" r:id="rId4"/>
    <p:sldId id="301" r:id="rId5"/>
    <p:sldId id="272" r:id="rId6"/>
    <p:sldId id="300" r:id="rId7"/>
    <p:sldId id="275" r:id="rId8"/>
    <p:sldId id="295" r:id="rId9"/>
    <p:sldId id="296" r:id="rId10"/>
    <p:sldId id="297" r:id="rId11"/>
    <p:sldId id="298" r:id="rId12"/>
    <p:sldId id="299" r:id="rId13"/>
    <p:sldId id="28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143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5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55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9977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42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0232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11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373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42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017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573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FC4A9-B05D-4BA5-827B-0D085031C63F}" type="datetimeFigureOut">
              <a:rPr lang="pl-PL" smtClean="0"/>
              <a:t>2018-03-08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7C07B-D655-4DC0-BDA0-C56CF49E9C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95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009937" y="1661020"/>
            <a:ext cx="4981057" cy="3347208"/>
          </a:xfrm>
        </p:spPr>
        <p:txBody>
          <a:bodyPr>
            <a:normAutofit/>
          </a:bodyPr>
          <a:lstStyle/>
          <a:p>
            <a:pPr algn="l" defTabSz="941388"/>
            <a:r>
              <a:rPr lang="pl-PL" sz="3600" dirty="0">
                <a:solidFill>
                  <a:schemeClr val="bg1"/>
                </a:solidFill>
                <a:latin typeface="+mn-lt"/>
              </a:rPr>
              <a:t>Otwarty konkurs ofert na dofinansowanie w roku 2018 zadań własnych realizowanych przez organizacje z udziałem środków zewnętrznych</a:t>
            </a:r>
            <a:endParaRPr lang="pl-PL" sz="3600" dirty="0">
              <a:solidFill>
                <a:srgbClr val="92D050"/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72830" y="4552950"/>
            <a:ext cx="6858000" cy="1655762"/>
          </a:xfrm>
        </p:spPr>
        <p:txBody>
          <a:bodyPr/>
          <a:lstStyle/>
          <a:p>
            <a:endParaRPr lang="pl-PL" alt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pl-PL" altLang="pl-PL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pl-PL" altLang="pl-PL" dirty="0">
                <a:solidFill>
                  <a:schemeClr val="bg1"/>
                </a:solidFill>
              </a:rPr>
              <a:t>Rzeszów, 8 marca 2018 r.</a:t>
            </a:r>
          </a:p>
          <a:p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620" y="3030836"/>
            <a:ext cx="2234420" cy="847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60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3"/>
            <a:ext cx="7772400" cy="3667752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Oferty w konkursie na „wkład własny” należy składać w terminie od dnia ukazania się ogłoszenia do dnia </a:t>
            </a:r>
            <a:r>
              <a:rPr lang="pl-PL" altLang="pl-PL" sz="2000" b="1" dirty="0">
                <a:solidFill>
                  <a:schemeClr val="bg1"/>
                </a:solidFill>
              </a:rPr>
              <a:t>30 września 2018 roku</a:t>
            </a:r>
            <a:r>
              <a:rPr lang="pl-PL" altLang="pl-PL" sz="2000" dirty="0">
                <a:solidFill>
                  <a:schemeClr val="bg1"/>
                </a:solidFill>
              </a:rPr>
              <a:t>, lub do wyczerpania środków finansowych przeznaczonych na niniejszy konkurs.</a:t>
            </a: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Wybór ofert (warunkowy lub ostateczny) nastąpi nie później niż w ciągu </a:t>
            </a: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45 dni od dnia złożenia oferty.</a:t>
            </a: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11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3"/>
            <a:ext cx="7772400" cy="3667752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Zadanie publiczne powinno być realizowane zgodnie ze złożoną ofertą </a:t>
            </a: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i podpisaną umową w przedziale czasowym nieprzekraczającym okresu </a:t>
            </a: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od 1 stycznia 2018 r. do 31 grudnia 2018 r.</a:t>
            </a: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Wydatki ponoszone ze środków przyznanej dotacji stanowią koszty kwalifikowane od dnia zawarcia umowy.</a:t>
            </a: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548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3"/>
            <a:ext cx="7772400" cy="3667752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Dopuszcza się wydatkowanie środków finansowych pochodzących z dotacji Województwa Podkarpackiego w terminie 14 dni po terminie zakończenia realizacji zadania, nie później jednak niż do 31 grudnia 2018 roku</a:t>
            </a: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Adresatami realizowanego zadania muszą być mieszkańcy minimum dwóch powiatów z terenu Województwa Podkarpackiego, przy czym </a:t>
            </a: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z jednego powiatu nie mniej niż 10 % wszystkich adresatów zadania. </a:t>
            </a: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0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03339" y="687069"/>
            <a:ext cx="4457699" cy="3910331"/>
          </a:xfrm>
        </p:spPr>
        <p:txBody>
          <a:bodyPr>
            <a:normAutofit/>
          </a:bodyPr>
          <a:lstStyle/>
          <a:p>
            <a:pPr algn="l" defTabSz="941388"/>
            <a:r>
              <a:rPr lang="pl-PL" sz="4400" b="1" dirty="0">
                <a:solidFill>
                  <a:schemeClr val="bg1"/>
                </a:solidFill>
                <a:latin typeface="+mn-lt"/>
              </a:rPr>
              <a:t>Dziękuję za uwagę</a:t>
            </a:r>
            <a:br>
              <a:rPr lang="pl-PL" sz="4400" b="1" dirty="0">
                <a:solidFill>
                  <a:schemeClr val="bg1"/>
                </a:solidFill>
                <a:latin typeface="+mn-lt"/>
              </a:rPr>
            </a:br>
            <a:br>
              <a:rPr lang="pl-PL" sz="4400" b="1" dirty="0">
                <a:solidFill>
                  <a:schemeClr val="bg1"/>
                </a:solidFill>
                <a:latin typeface="+mn-lt"/>
              </a:rPr>
            </a:br>
            <a:r>
              <a:rPr lang="pl-PL" sz="2000" b="1" dirty="0">
                <a:solidFill>
                  <a:schemeClr val="bg1"/>
                </a:solidFill>
                <a:latin typeface="+mn-lt"/>
              </a:rPr>
              <a:t>Marcin Fijołek</a:t>
            </a:r>
            <a:br>
              <a:rPr lang="pl-PL" sz="2000" b="1" dirty="0">
                <a:solidFill>
                  <a:schemeClr val="bg1"/>
                </a:solidFill>
                <a:latin typeface="+mn-lt"/>
              </a:rPr>
            </a:br>
            <a:r>
              <a:rPr lang="pl-PL" sz="2000" b="1" dirty="0">
                <a:solidFill>
                  <a:schemeClr val="bg1"/>
                </a:solidFill>
                <a:latin typeface="+mn-lt"/>
              </a:rPr>
              <a:t>Zastępca Dyrektora Kancelarii Zarządu</a:t>
            </a:r>
            <a:endParaRPr lang="pl-PL" sz="4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763" y="2796115"/>
            <a:ext cx="2749673" cy="1418170"/>
          </a:xfrm>
          <a:prstGeom prst="rect">
            <a:avLst/>
          </a:prstGeom>
        </p:spPr>
      </p:pic>
      <p:cxnSp>
        <p:nvCxnSpPr>
          <p:cNvPr id="7" name="Łącznik prosty 6"/>
          <p:cNvCxnSpPr/>
          <p:nvPr/>
        </p:nvCxnSpPr>
        <p:spPr>
          <a:xfrm>
            <a:off x="5486400" y="2413000"/>
            <a:ext cx="0" cy="21844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324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7314" y="1736520"/>
            <a:ext cx="7772400" cy="4160941"/>
          </a:xfrm>
        </p:spPr>
        <p:txBody>
          <a:bodyPr>
            <a:normAutofit/>
          </a:bodyPr>
          <a:lstStyle/>
          <a:p>
            <a:r>
              <a:rPr lang="pl-PL" altLang="pl-PL" sz="2000" b="1" dirty="0">
                <a:solidFill>
                  <a:schemeClr val="bg1"/>
                </a:solidFill>
                <a:latin typeface="Calibri" panose="020F0502020204030204"/>
              </a:rPr>
              <a:t>Samorząd Województwa wykonuje swoje zadania między innymi poprzez kształtowanie rozwoju społeczności lokalnych.</a:t>
            </a:r>
            <a:br>
              <a:rPr lang="pl-PL" altLang="pl-PL" sz="2000" b="1" dirty="0">
                <a:solidFill>
                  <a:schemeClr val="bg1"/>
                </a:solidFill>
                <a:latin typeface="Calibri" panose="020F0502020204030204"/>
              </a:rPr>
            </a:br>
            <a:br>
              <a:rPr lang="pl-PL" altLang="pl-PL" sz="2000" b="1" dirty="0">
                <a:solidFill>
                  <a:schemeClr val="bg1"/>
                </a:solidFill>
                <a:latin typeface="Calibri" panose="020F0502020204030204"/>
              </a:rPr>
            </a:br>
            <a:r>
              <a:rPr lang="pl-PL" altLang="pl-PL" sz="2400" b="1" dirty="0">
                <a:solidFill>
                  <a:srgbClr val="92D050"/>
                </a:solidFill>
                <a:latin typeface="Calibri" panose="020F0502020204030204"/>
              </a:rPr>
              <a:t>Funkcje te Województwo realizuje we współpracy </a:t>
            </a:r>
            <a:br>
              <a:rPr lang="pl-PL" altLang="pl-PL" sz="2400" b="1" dirty="0">
                <a:solidFill>
                  <a:srgbClr val="92D050"/>
                </a:solidFill>
                <a:latin typeface="Calibri" panose="020F0502020204030204"/>
              </a:rPr>
            </a:br>
            <a:r>
              <a:rPr lang="pl-PL" altLang="pl-PL" sz="2400" b="1" dirty="0">
                <a:solidFill>
                  <a:srgbClr val="92D050"/>
                </a:solidFill>
                <a:latin typeface="Calibri" panose="020F0502020204030204"/>
              </a:rPr>
              <a:t>z organizacjami pozarządowymi skupiającymi aktywnych </a:t>
            </a:r>
            <a:br>
              <a:rPr lang="pl-PL" altLang="pl-PL" sz="2400" b="1" dirty="0">
                <a:solidFill>
                  <a:srgbClr val="92D050"/>
                </a:solidFill>
                <a:latin typeface="Calibri" panose="020F0502020204030204"/>
              </a:rPr>
            </a:br>
            <a:r>
              <a:rPr lang="pl-PL" altLang="pl-PL" sz="2400" b="1" dirty="0">
                <a:solidFill>
                  <a:srgbClr val="92D050"/>
                </a:solidFill>
                <a:latin typeface="Calibri" panose="020F0502020204030204"/>
              </a:rPr>
              <a:t>i wrażliwych na sprawy społeczne obywateli danego środowiska, między innymi poprzez zlecanie tym podmiotom realizacji zadań publicznych.</a:t>
            </a:r>
            <a:br>
              <a:rPr lang="pl-PL" altLang="pl-PL" sz="2000" dirty="0">
                <a:solidFill>
                  <a:schemeClr val="bg1"/>
                </a:solidFill>
                <a:latin typeface="Calibri" panose="020F0502020204030204"/>
              </a:rPr>
            </a:br>
            <a:br>
              <a:rPr lang="pl-PL" altLang="pl-PL" sz="2000" dirty="0">
                <a:solidFill>
                  <a:schemeClr val="bg1"/>
                </a:solidFill>
                <a:latin typeface="Calibri" panose="020F0502020204030204"/>
              </a:rPr>
            </a:br>
            <a:br>
              <a:rPr lang="pl-PL" altLang="pl-PL" sz="2000" dirty="0">
                <a:solidFill>
                  <a:schemeClr val="bg1"/>
                </a:solidFill>
                <a:latin typeface="Calibri" panose="020F0502020204030204"/>
              </a:rPr>
            </a:b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5837464" y="846435"/>
            <a:ext cx="5524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42658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788566"/>
            <a:ext cx="7772400" cy="4907559"/>
          </a:xfrm>
        </p:spPr>
        <p:txBody>
          <a:bodyPr anchor="ctr">
            <a:normAutofit/>
          </a:bodyPr>
          <a:lstStyle/>
          <a:p>
            <a:r>
              <a:rPr lang="pl-PL" altLang="pl-PL" sz="2000" dirty="0">
                <a:solidFill>
                  <a:schemeClr val="bg1"/>
                </a:solidFill>
                <a:latin typeface="+mn-lt"/>
              </a:rPr>
              <a:t>Wychodząc naprzeciw potrzebom i oczekiwaniom organizacji obywatelskich Samorząd Województwa postanowił zabezpieczyć 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r>
              <a:rPr lang="pl-PL" altLang="pl-PL" sz="2000" dirty="0">
                <a:solidFill>
                  <a:schemeClr val="bg1"/>
                </a:solidFill>
                <a:latin typeface="+mn-lt"/>
              </a:rPr>
              <a:t>w swoim budżecie środki na tzw</a:t>
            </a:r>
            <a:r>
              <a:rPr lang="pl-PL" altLang="pl-PL" sz="2000" b="1" dirty="0">
                <a:solidFill>
                  <a:schemeClr val="bg1"/>
                </a:solidFill>
                <a:latin typeface="+mn-lt"/>
              </a:rPr>
              <a:t>.</a:t>
            </a: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r>
              <a:rPr lang="pl-PL" altLang="pl-PL" sz="2800" b="1" dirty="0">
                <a:solidFill>
                  <a:srgbClr val="00B0F0"/>
                </a:solidFill>
                <a:latin typeface="+mn-lt"/>
              </a:rPr>
              <a:t> „wkład własny”, </a:t>
            </a:r>
            <a:br>
              <a:rPr lang="pl-PL" altLang="pl-PL" sz="2800" b="1" dirty="0">
                <a:solidFill>
                  <a:srgbClr val="00B0F0"/>
                </a:solidFill>
                <a:latin typeface="+mn-lt"/>
              </a:rPr>
            </a:b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r>
              <a:rPr lang="pl-PL" altLang="pl-PL" sz="2000" dirty="0">
                <a:solidFill>
                  <a:schemeClr val="bg1"/>
                </a:solidFill>
                <a:latin typeface="+mn-lt"/>
              </a:rPr>
              <a:t>do projektów realizowanych ze środków pochodzących od innych </a:t>
            </a:r>
            <a:r>
              <a:rPr lang="pl-PL" altLang="pl-PL" sz="2000" dirty="0" err="1">
                <a:solidFill>
                  <a:schemeClr val="bg1"/>
                </a:solidFill>
                <a:latin typeface="+mn-lt"/>
              </a:rPr>
              <a:t>grantodawców</a:t>
            </a:r>
            <a:r>
              <a:rPr lang="pl-PL" altLang="pl-PL" sz="2000" dirty="0">
                <a:solidFill>
                  <a:schemeClr val="bg1"/>
                </a:solidFill>
                <a:latin typeface="+mn-lt"/>
              </a:rPr>
              <a:t>. 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W roku 2018 kwota przeznaczona na realizację konkursu wynosi </a:t>
            </a: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b="1" dirty="0">
                <a:solidFill>
                  <a:schemeClr val="bg1"/>
                </a:solidFill>
              </a:rPr>
              <a:t>150 000 zł. 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716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788566"/>
            <a:ext cx="7772400" cy="4907559"/>
          </a:xfrm>
        </p:spPr>
        <p:txBody>
          <a:bodyPr anchor="ctr">
            <a:normAutofit/>
          </a:bodyPr>
          <a:lstStyle/>
          <a:p>
            <a:r>
              <a:rPr lang="pl-PL" altLang="pl-PL" sz="2000" b="1" dirty="0">
                <a:solidFill>
                  <a:schemeClr val="bg1"/>
                </a:solidFill>
                <a:latin typeface="+mn-lt"/>
              </a:rPr>
              <a:t>Konkurs na „wkład własny” realizowany jest przez Samorząd Województwa Podkarpackiego od 2015 roku</a:t>
            </a: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br>
              <a:rPr lang="pl-PL" altLang="pl-PL" sz="2000" b="1" dirty="0">
                <a:solidFill>
                  <a:schemeClr val="bg1"/>
                </a:solidFill>
                <a:latin typeface="+mn-lt"/>
              </a:rPr>
            </a:br>
            <a:r>
              <a:rPr lang="pl-PL" altLang="pl-PL" sz="2400" b="1" dirty="0">
                <a:solidFill>
                  <a:schemeClr val="accent6"/>
                </a:solidFill>
                <a:latin typeface="+mn-lt"/>
              </a:rPr>
              <a:t>Do końca 2017 roku wsparcie finansowe w ramach konkursu otrzymało 40 organizacji pozarządowych na łączną kwotę 222 960 zł</a:t>
            </a:r>
            <a:endParaRPr lang="pl-PL" sz="48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067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2"/>
            <a:ext cx="7772400" cy="5037137"/>
          </a:xfrm>
        </p:spPr>
        <p:txBody>
          <a:bodyPr anchor="ctr">
            <a:normAutofit/>
          </a:bodyPr>
          <a:lstStyle/>
          <a:p>
            <a:pPr algn="l" defTabSz="444500"/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700" b="1" dirty="0">
                <a:solidFill>
                  <a:schemeClr val="bg1"/>
                </a:solidFill>
                <a:latin typeface="+mn-lt"/>
              </a:rPr>
              <a:t>Głównym celem ogłoszenia konkursu jest: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wsparcie realizacji zadań publicznych o znaczeniu regionalnym i 	ponadregionalnym,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możliwość uzyskania przez organizacje pozarządowe środków 	finansowych na </a:t>
            </a:r>
            <a:r>
              <a:rPr lang="pl-PL" sz="2000" dirty="0">
                <a:solidFill>
                  <a:srgbClr val="00B0F0"/>
                </a:solidFill>
                <a:latin typeface="+mn-lt"/>
              </a:rPr>
              <a:t>„wkład własny”,</a:t>
            </a:r>
            <a:br>
              <a:rPr lang="pl-PL" sz="2000" dirty="0">
                <a:solidFill>
                  <a:srgbClr val="00B0F0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zwiększenie potencjału organizacji pozarządowych,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włączenie podmiotów III sektora w rozwiązywanie problemów 	społecznych,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wsparcie projektów adresowanych do mieszkańców województwa 	podkarpackiego.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80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2"/>
            <a:ext cx="7772400" cy="5037137"/>
          </a:xfrm>
        </p:spPr>
        <p:txBody>
          <a:bodyPr anchor="ctr">
            <a:normAutofit/>
          </a:bodyPr>
          <a:lstStyle/>
          <a:p>
            <a:pPr algn="l" defTabSz="444500"/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400" dirty="0">
                <a:solidFill>
                  <a:schemeClr val="bg1"/>
                </a:solidFill>
                <a:latin typeface="+mn-lt"/>
              </a:rPr>
              <a:t>Konkurs obejmuje dofinansowanie „wkładu własnego” do realizacji zadań publicznych w zakresie osiemnastu obszarach pożytku publicznego w tym m.in.:</a:t>
            </a:r>
            <a:br>
              <a:rPr lang="pl-PL" sz="1800" dirty="0">
                <a:solidFill>
                  <a:schemeClr val="bg1"/>
                </a:solidFill>
                <a:latin typeface="+mn-lt"/>
              </a:rPr>
            </a:b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pomocy społecznej w tym działalności na rzecz seniorów,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kultury, sztuki, ochrony dóbr kultury i dziedzictwa narodowego,</a:t>
            </a:r>
            <a:br>
              <a:rPr lang="pl-PL" sz="2000" dirty="0">
                <a:solidFill>
                  <a:srgbClr val="00B0F0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wspierania i upowszechniania kultury fizycznej,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turystyki i krajoznawstwa,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r>
              <a:rPr lang="pl-PL" sz="2000" dirty="0">
                <a:solidFill>
                  <a:schemeClr val="bg1"/>
                </a:solidFill>
                <a:latin typeface="+mn-lt"/>
              </a:rPr>
              <a:t>•	przeciwdziałania uzależnieniom i patologiom społecznym.</a:t>
            </a:r>
            <a:br>
              <a:rPr lang="pl-PL" sz="2000" dirty="0">
                <a:solidFill>
                  <a:schemeClr val="bg1"/>
                </a:solidFill>
                <a:latin typeface="+mn-lt"/>
              </a:rPr>
            </a:br>
            <a:endParaRPr lang="pl-PL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39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2"/>
            <a:ext cx="7772400" cy="5037137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Dotacja może być udzielona w wysokości do </a:t>
            </a:r>
            <a:r>
              <a:rPr lang="pl-PL" altLang="pl-PL" sz="2000" b="1" dirty="0">
                <a:solidFill>
                  <a:schemeClr val="bg1"/>
                </a:solidFill>
              </a:rPr>
              <a:t>95 %</a:t>
            </a:r>
            <a:r>
              <a:rPr lang="pl-PL" altLang="pl-PL" sz="2000" dirty="0">
                <a:solidFill>
                  <a:schemeClr val="bg1"/>
                </a:solidFill>
              </a:rPr>
              <a:t> wkładu własnego wymaganego zgodnie z zasadami innych konkursów/programów, przy czym maksymalna kwota dotacji z budżetu Województwa Podkarpackiego wynosi </a:t>
            </a:r>
            <a:r>
              <a:rPr lang="pl-PL" altLang="pl-PL" sz="2000" b="1" dirty="0">
                <a:solidFill>
                  <a:schemeClr val="bg1"/>
                </a:solidFill>
              </a:rPr>
              <a:t>10 000 zł  </a:t>
            </a: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Nie została określona minimalna kwota dotacji.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743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2"/>
            <a:ext cx="7772400" cy="5037137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Podmioty ubiegające się o dotację w ramach konkursu muszą być w trakcie ubiegania się o dofinansowanie/dotację z funduszy zewnętrznych (fundusze UE oraz inne fundusze zagraniczne, fundusze budżetu państwa, fundusze JST, z wyłączeniem środków z budżetu Województwa Podkarpackiego</a:t>
            </a:r>
            <a:r>
              <a:rPr lang="pl-PL" altLang="pl-PL" sz="2000" b="1" dirty="0">
                <a:solidFill>
                  <a:schemeClr val="bg1"/>
                </a:solidFill>
              </a:rPr>
              <a:t> </a:t>
            </a:r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W przypadku, gdy podmiot nie otrzymał jeszcze decyzji o przyznaniu dotacji od </a:t>
            </a:r>
            <a:r>
              <a:rPr lang="pl-PL" altLang="pl-PL" sz="2000" dirty="0" err="1">
                <a:solidFill>
                  <a:schemeClr val="bg1"/>
                </a:solidFill>
              </a:rPr>
              <a:t>grantodawcy</a:t>
            </a:r>
            <a:r>
              <a:rPr lang="pl-PL" altLang="pl-PL" sz="2000" dirty="0">
                <a:solidFill>
                  <a:schemeClr val="bg1"/>
                </a:solidFill>
              </a:rPr>
              <a:t> zewnętrznego, dofinansowanie z budżetu Województwa Podkarpackiego, może zostać przyznane warunkowo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82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84200" y="1122362"/>
            <a:ext cx="7772400" cy="5037137"/>
          </a:xfrm>
        </p:spPr>
        <p:txBody>
          <a:bodyPr anchor="ctr">
            <a:normAutofit/>
          </a:bodyPr>
          <a:lstStyle/>
          <a:p>
            <a:br>
              <a:rPr lang="pl-PL" altLang="pl-PL" sz="2000" dirty="0">
                <a:solidFill>
                  <a:schemeClr val="bg1"/>
                </a:solidFill>
              </a:rPr>
            </a:br>
            <a:br>
              <a:rPr lang="pl-PL" altLang="pl-PL" sz="2000" dirty="0">
                <a:solidFill>
                  <a:schemeClr val="bg1"/>
                </a:solidFill>
              </a:rPr>
            </a:br>
            <a:r>
              <a:rPr lang="pl-PL" altLang="pl-PL" sz="2000" dirty="0">
                <a:solidFill>
                  <a:schemeClr val="bg1"/>
                </a:solidFill>
              </a:rPr>
              <a:t>Środki przyznane na „wkład własny” zostaną uruchomione po podpisaniu przez Oferenta umowy z </a:t>
            </a:r>
            <a:r>
              <a:rPr lang="pl-PL" altLang="pl-PL" sz="2000" dirty="0" err="1">
                <a:solidFill>
                  <a:schemeClr val="bg1"/>
                </a:solidFill>
              </a:rPr>
              <a:t>grantodawcą</a:t>
            </a:r>
            <a:r>
              <a:rPr lang="pl-PL" altLang="pl-PL" sz="2000" dirty="0">
                <a:solidFill>
                  <a:schemeClr val="bg1"/>
                </a:solidFill>
              </a:rPr>
              <a:t> zewnętrznym i dostarczeniu </a:t>
            </a:r>
            <a:r>
              <a:rPr lang="pl-PL" altLang="pl-PL" sz="2000">
                <a:solidFill>
                  <a:schemeClr val="bg1"/>
                </a:solidFill>
              </a:rPr>
              <a:t>jej kopii </a:t>
            </a:r>
            <a:r>
              <a:rPr lang="pl-PL" altLang="pl-PL" sz="2000" dirty="0">
                <a:solidFill>
                  <a:schemeClr val="bg1"/>
                </a:solidFill>
              </a:rPr>
              <a:t>do Urzędu Marszałkowskiego Województwa Podkarpackiego.</a:t>
            </a:r>
            <a:br>
              <a:rPr lang="pl-PL" altLang="pl-PL" sz="2000" dirty="0">
                <a:solidFill>
                  <a:schemeClr val="bg1"/>
                </a:solidFill>
                <a:latin typeface="+mn-lt"/>
              </a:rPr>
            </a:br>
            <a:endParaRPr lang="pl-PL" sz="48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90" y="460754"/>
            <a:ext cx="2234420" cy="847346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010" y="5349875"/>
            <a:ext cx="6665990" cy="19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89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360</TotalTime>
  <Words>66</Words>
  <Application>Microsoft Office PowerPoint</Application>
  <PresentationFormat>Pokaz na ekranie (4:3)</PresentationFormat>
  <Paragraphs>16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Otwarty konkurs ofert na dofinansowanie w roku 2018 zadań własnych realizowanych przez organizacje z udziałem środków zewnętrznych</vt:lpstr>
      <vt:lpstr>Samorząd Województwa wykonuje swoje zadania między innymi poprzez kształtowanie rozwoju społeczności lokalnych.  Funkcje te Województwo realizuje we współpracy  z organizacjami pozarządowymi skupiającymi aktywnych  i wrażliwych na sprawy społeczne obywateli danego środowiska, między innymi poprzez zlecanie tym podmiotom realizacji zadań publicznych.   </vt:lpstr>
      <vt:lpstr>Wychodząc naprzeciw potrzebom i oczekiwaniom organizacji obywatelskich Samorząd Województwa postanowił zabezpieczyć  w swoim budżecie środki na tzw.   „wkład własny”,   do projektów realizowanych ze środków pochodzących od innych grantodawców.   W roku 2018 kwota przeznaczona na realizację konkursu wynosi  150 000 zł.  </vt:lpstr>
      <vt:lpstr>Konkurs na „wkład własny” realizowany jest przez Samorząd Województwa Podkarpackiego od 2015 roku   Do końca 2017 roku wsparcie finansowe w ramach konkursu otrzymało 40 organizacji pozarządowych na łączną kwotę 222 960 zł</vt:lpstr>
      <vt:lpstr>   Głównym celem ogłoszenia konkursu jest:  • wsparcie realizacji zadań publicznych o znaczeniu regionalnym i  ponadregionalnym, • możliwość uzyskania przez organizacje pozarządowe środków  finansowych na „wkład własny”, • zwiększenie potencjału organizacji pozarządowych, • włączenie podmiotów III sektora w rozwiązywanie problemów  społecznych, • wsparcie projektów adresowanych do mieszkańców województwa  podkarpackiego. </vt:lpstr>
      <vt:lpstr>   Konkurs obejmuje dofinansowanie „wkładu własnego” do realizacji zadań publicznych w zakresie osiemnastu obszarach pożytku publicznego w tym m.in.:  • pomocy społecznej w tym działalności na rzecz seniorów, • kultury, sztuki, ochrony dóbr kultury i dziedzictwa narodowego, • wspierania i upowszechniania kultury fizycznej, • turystyki i krajoznawstwa, • przeciwdziałania uzależnieniom i patologiom społecznym. </vt:lpstr>
      <vt:lpstr>  Dotacja może być udzielona w wysokości do 95 % wkładu własnego wymaganego zgodnie z zasadami innych konkursów/programów, przy czym maksymalna kwota dotacji z budżetu Województwa Podkarpackiego wynosi 10 000 zł    Nie została określona minimalna kwota dotacji. </vt:lpstr>
      <vt:lpstr>  Podmioty ubiegające się o dotację w ramach konkursu muszą być w trakcie ubiegania się o dofinansowanie/dotację z funduszy zewnętrznych (fundusze UE oraz inne fundusze zagraniczne, fundusze budżetu państwa, fundusze JST, z wyłączeniem środków z budżetu Województwa Podkarpackiego   W przypadku, gdy podmiot nie otrzymał jeszcze decyzji o przyznaniu dotacji od grantodawcy zewnętrznego, dofinansowanie z budżetu Województwa Podkarpackiego, może zostać przyznane warunkowo </vt:lpstr>
      <vt:lpstr>  Środki przyznane na „wkład własny” zostaną uruchomione po podpisaniu przez Oferenta umowy z grantodawcą zewnętrznym i dostarczeniu jej kopii do Urzędu Marszałkowskiego Województwa Podkarpackiego. </vt:lpstr>
      <vt:lpstr>  Oferty w konkursie na „wkład własny” należy składać w terminie od dnia ukazania się ogłoszenia do dnia 30 września 2018 roku, lub do wyczerpania środków finansowych przeznaczonych na niniejszy konkurs.  Wybór ofert (warunkowy lub ostateczny) nastąpi nie później niż w ciągu  45 dni od dnia złożenia oferty.</vt:lpstr>
      <vt:lpstr>  Zadanie publiczne powinno być realizowane zgodnie ze złożoną ofertą  i podpisaną umową w przedziale czasowym nieprzekraczającym okresu  od 1 stycznia 2018 r. do 31 grudnia 2018 r.  Wydatki ponoszone ze środków przyznanej dotacji stanowią koszty kwalifikowane od dnia zawarcia umowy.</vt:lpstr>
      <vt:lpstr>  Dopuszcza się wydatkowanie środków finansowych pochodzących z dotacji Województwa Podkarpackiego w terminie 14 dni po terminie zakończenia realizacji zadania, nie później jednak niż do 31 grudnia 2018 roku   Adresatami realizowanego zadania muszą być mieszkańcy minimum dwóch powiatów z terenu Województwa Podkarpackiego, przy czym  z jednego powiatu nie mniej niż 10 % wszystkich adresatów zadania. </vt:lpstr>
      <vt:lpstr>Dziękuję za uwagę  Marcin Fijołek Zastępca Dyrektora Kancelarii Zarządu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współpracy samorządu z organizacjami pozarządowymi</dc:title>
  <dc:creator>Fijołek Marcin</dc:creator>
  <cp:lastModifiedBy>Drzał Bogumił</cp:lastModifiedBy>
  <cp:revision>32</cp:revision>
  <dcterms:created xsi:type="dcterms:W3CDTF">2017-11-27T12:18:33Z</dcterms:created>
  <dcterms:modified xsi:type="dcterms:W3CDTF">2018-03-08T10:33:25Z</dcterms:modified>
</cp:coreProperties>
</file>